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2" r:id="rId5"/>
  </p:sldMasterIdLst>
  <p:notesMasterIdLst>
    <p:notesMasterId r:id="rId8"/>
  </p:notesMasterIdLst>
  <p:sldIdLst>
    <p:sldId id="12294" r:id="rId6"/>
    <p:sldId id="12293" r:id="rId7"/>
  </p:sldIdLst>
  <p:sldSz cx="12192000" cy="6858000"/>
  <p:notesSz cx="6858000" cy="9144000"/>
  <p:embeddedFontLst>
    <p:embeddedFont>
      <p:font typeface="Bai Jamjuree" panose="00000500000000000000" pitchFamily="2" charset="-34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rdia New" panose="020B0304020202020204" pitchFamily="34" charset="-34"/>
      <p:regular r:id="rId19"/>
      <p:bold r:id="rId20"/>
      <p:italic r:id="rId21"/>
      <p:boldItalic r:id="rId22"/>
    </p:embeddedFont>
    <p:embeddedFont>
      <p:font typeface="Fira Sans Extra Condensed SemiBold" panose="020B0604020202020204" charset="0"/>
      <p:regular r:id="rId23"/>
      <p:bold r:id="rId24"/>
      <p:italic r:id="rId25"/>
      <p:boldItalic r:id="rId26"/>
    </p:embeddedFont>
    <p:embeddedFont>
      <p:font typeface="Kanit" pitchFamily="2" charset="-34"/>
      <p:regular r:id="rId27"/>
      <p:bold r:id="rId28"/>
      <p:italic r:id="rId29"/>
      <p:boldItalic r:id="rId30"/>
    </p:embeddedFont>
    <p:embeddedFont>
      <p:font typeface="Noto Sans" panose="020B050204050402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1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RNKANOK PINTAPLUK" initials="PP" lastIdx="1" clrIdx="0">
    <p:extLst>
      <p:ext uri="{19B8F6BF-5375-455C-9EA6-DF929625EA0E}">
        <p15:presenceInfo xmlns:p15="http://schemas.microsoft.com/office/powerpoint/2012/main" userId="S::pornkanok.p@cmu.ac.th::0542d982-b6c9-4655-8733-2e82200b47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BD6D3"/>
    <a:srgbClr val="FFFFFF"/>
    <a:srgbClr val="FFF4D9"/>
    <a:srgbClr val="BCBDDA"/>
    <a:srgbClr val="6869AD"/>
    <a:srgbClr val="F8F8F8"/>
    <a:srgbClr val="E6E6E6"/>
    <a:srgbClr val="FEBF71"/>
    <a:srgbClr val="E6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120"/>
      </p:cViewPr>
      <p:guideLst>
        <p:guide orient="horz" pos="2160"/>
        <p:guide pos="257"/>
        <p:guide pos="1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9" Type="http://schemas.openxmlformats.org/officeDocument/2006/relationships/commentAuthors" Target="commentAuthors.xml"/><Relationship Id="rId21" Type="http://schemas.openxmlformats.org/officeDocument/2006/relationships/font" Target="fonts/font13.fntdata"/><Relationship Id="rId34" Type="http://schemas.openxmlformats.org/officeDocument/2006/relationships/font" Target="fonts/font26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font" Target="fonts/font24.fntdata"/><Relationship Id="rId37" Type="http://schemas.openxmlformats.org/officeDocument/2006/relationships/font" Target="fonts/font29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36" Type="http://schemas.openxmlformats.org/officeDocument/2006/relationships/font" Target="fonts/font28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font" Target="fonts/font27.fntdata"/><Relationship Id="rId43" Type="http://schemas.openxmlformats.org/officeDocument/2006/relationships/tableStyles" Target="tableStyles.xml"/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font" Target="fonts/font25.fntdata"/><Relationship Id="rId38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F3849-E25F-4424-96A2-AFCE0E11573C}" type="datetimeFigureOut">
              <a:rPr lang="th-TH" smtClean="0"/>
              <a:t>16/09/67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6A53C-9E83-4BB1-81CB-349F92FF26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577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09600" y="1402817"/>
            <a:ext cx="5582800" cy="33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09600" y="4817984"/>
            <a:ext cx="55828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94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94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850E-4E9C-C4CC-EB57-534A9F794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9076-4278-4C00-AE0D-45EA7E3DB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24E9A-7454-1620-E0C7-48BC1A97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F0FD-4711-3736-A64D-A0D5BAF6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A734-85F0-6BF6-7AA7-B762864D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8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C0FD-8775-6299-8609-40C093AE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42F7D-1E34-5D6B-F26C-8995798D7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A1BAD-D00B-E56B-C3C7-14DE6BA1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A1FAA-1421-51CB-D127-1ADA31E0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2E953-3249-BBBD-1970-80CCA655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98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9EB0-0A95-E726-377F-9BF5AD4A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41FCA-58E3-979E-4604-1F4EEB3F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3709-D635-45EA-87AF-22D7F308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BC2A-7B32-E60E-31B1-CB43E182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A6E0-E98A-7DA1-F445-C9EF4255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06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33DD-BA3D-95E6-4DF9-BD611539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520A-A612-600F-CFE7-8EE36D4FA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BA0D0-B392-AF6F-9B0E-D77F793BA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E7570-CD9B-BCA0-9BB3-108410D31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F7CA0-526E-32AC-3DF0-AC3BC9E8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F853C-0AA2-6275-2CF8-CDA79137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F1475-BD93-8E32-1EF6-EABE5FCE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38E88-D99A-C8A7-FEAF-4A581911D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47B35-14C7-983C-6384-D4D2A14AF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E468D-18D5-0A89-6AAB-A358A98C9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2E890-53A1-0995-12B4-3116897DE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B29D0-F2A5-8629-F092-5D3830D9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52C2D-A85B-AF29-BC25-F04BD930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CDDC3-8CCD-0C96-51A3-33051F05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28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FB164-7A80-6AAD-152D-65EA3928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D4F7F4-81CB-8B51-BBB6-80D7BE92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075BD-F8F1-91A3-DC45-ECC8FAFB6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4BFB3-D98F-B36C-254C-EA2B9B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5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33F2E-0842-7AEA-4EF9-A88B9576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09238-3BE7-9966-D35B-DDC98B9D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E1A75-3411-8559-7A00-FA5B3CD3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35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464C-C7BE-FCCA-4099-9F4AAE52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F738-31C7-CCCA-8D54-264D3E929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F620A-AF2A-5092-F169-61E6CE3AA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41608-01A7-E381-2A5C-D00472AC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1279B-3DB5-A7BC-4E6B-565D753E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71FD1-4FBA-BA1B-632C-AE8BB07E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0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5CE3-F8B7-8E48-5FF3-58FF6E6E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CBE94-04AC-B2C6-DAC4-F662BE40B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251C1-60C4-2609-9DC8-F0CA651C2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5A62E-629D-7D07-B478-07C40D5D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098BB-48A1-1EF2-55EB-01948811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F305D-DD46-926F-1510-471AA963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0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282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7A2C-0B21-0316-6627-49B43406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437D8-8E8B-EB1C-8A32-59B53824A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3D2EF-DD26-95DC-0BD6-D7391D2F0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B9885-7C93-9C1D-B574-13488399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F2777-9390-635C-36A2-BDB3F0C8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22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B43391-FBBF-F382-5589-7E7EE967E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DABE6-BA26-911E-8D63-4BE02250D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D8AE2-6FB4-FE55-0600-6516E77A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024F9-D3B1-16EA-813F-B356FD5F6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334A-80B3-5F7D-4DD3-730A9D8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6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32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17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37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91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50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0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8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Font typeface="Fira Sans Extra Condensed SemiBold"/>
              <a:buNone/>
              <a:defRPr sz="2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■"/>
              <a:defRPr sz="16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■"/>
              <a:defRPr sz="16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■"/>
              <a:defRPr sz="16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771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E06AA3-64DF-2E83-221B-60002451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A4FC8-FDC8-0DC9-1C96-058B94E03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EA7A4-F477-4067-80B1-562B35FD3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93BBD-5A7F-4608-922D-6DB365E0A20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91670-DDDD-ACFA-F701-3A4F3927B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CA95F-BB33-06B1-1676-AFC95F152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F331F-6444-4324-A437-A9C0976A9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วงรี 17">
            <a:extLst>
              <a:ext uri="{FF2B5EF4-FFF2-40B4-BE49-F238E27FC236}">
                <a16:creationId xmlns:a16="http://schemas.microsoft.com/office/drawing/2014/main" id="{5CF87FA9-BC3C-4D67-85EE-399025181E3B}"/>
              </a:ext>
            </a:extLst>
          </p:cNvPr>
          <p:cNvSpPr/>
          <p:nvPr/>
        </p:nvSpPr>
        <p:spPr>
          <a:xfrm>
            <a:off x="11349538" y="5901993"/>
            <a:ext cx="1559418" cy="1559418"/>
          </a:xfrm>
          <a:prstGeom prst="ellipse">
            <a:avLst/>
          </a:prstGeom>
          <a:solidFill>
            <a:srgbClr val="FB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2B113CCC-8FBA-45FA-948E-B81076CBA0FC}"/>
              </a:ext>
            </a:extLst>
          </p:cNvPr>
          <p:cNvSpPr/>
          <p:nvPr/>
        </p:nvSpPr>
        <p:spPr>
          <a:xfrm>
            <a:off x="10879708" y="6342448"/>
            <a:ext cx="856850" cy="856850"/>
          </a:xfrm>
          <a:prstGeom prst="ellipse">
            <a:avLst/>
          </a:prstGeom>
          <a:solidFill>
            <a:srgbClr val="6869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0EA23-88F1-4929-B4CC-63FA19E36AFE}"/>
              </a:ext>
            </a:extLst>
          </p:cNvPr>
          <p:cNvSpPr/>
          <p:nvPr/>
        </p:nvSpPr>
        <p:spPr>
          <a:xfrm>
            <a:off x="2717491" y="223587"/>
            <a:ext cx="6750424" cy="700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ชื่อกลุ่มวิจัย/ศูนย์วิจัย/ศูนย์ความเป็นเลิศ: ................................................................</a:t>
            </a:r>
          </a:p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ปีงบประมาณ</a:t>
            </a:r>
            <a:r>
              <a:rPr lang="en-US" sz="14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: …………………………………….</a:t>
            </a:r>
            <a:r>
              <a:rPr lang="th-TH" sz="14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D4F0AC-D51D-4B56-A2CE-43141344AFDA}"/>
              </a:ext>
            </a:extLst>
          </p:cNvPr>
          <p:cNvSpPr/>
          <p:nvPr/>
        </p:nvSpPr>
        <p:spPr>
          <a:xfrm>
            <a:off x="404159" y="1912834"/>
            <a:ext cx="50209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CMU Research Consortium:</a:t>
            </a:r>
            <a:r>
              <a:rPr lang="th-TH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  <a:r>
              <a:rPr lang="th-TH" sz="1000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อ้างอิงเอกสารภาคผนวก และโปรดระบุเพียง 1 </a:t>
            </a:r>
            <a:r>
              <a:rPr lang="en-US" sz="1000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Consortium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F602B2-F124-4734-BD77-7683E4F4BA4A}"/>
              </a:ext>
            </a:extLst>
          </p:cNvPr>
          <p:cNvSpPr/>
          <p:nvPr/>
        </p:nvSpPr>
        <p:spPr>
          <a:xfrm>
            <a:off x="406304" y="1093353"/>
            <a:ext cx="79158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ชื่อหัวหน้ากลุ่มวิจัย/ศูนย์วิจัย/ศูนย์ความเป็นเลิศ</a:t>
            </a:r>
            <a:r>
              <a:rPr lang="en-US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:</a:t>
            </a:r>
            <a:r>
              <a:rPr lang="en-US" sz="1000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……………………………………………………………………………..….. </a:t>
            </a:r>
            <a:r>
              <a:rPr lang="th-TH" sz="1000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   </a:t>
            </a:r>
            <a:r>
              <a:rPr lang="th-TH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สังกัด  </a:t>
            </a:r>
            <a:r>
              <a:rPr lang="th-TH" sz="1000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:...............................................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A3ACDF-85C0-4A8F-9073-3D9DFDB24207}"/>
              </a:ext>
            </a:extLst>
          </p:cNvPr>
          <p:cNvSpPr/>
          <p:nvPr/>
        </p:nvSpPr>
        <p:spPr>
          <a:xfrm>
            <a:off x="402683" y="4967123"/>
            <a:ext cx="17985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QR code for further info</a:t>
            </a:r>
            <a:endParaRPr lang="th-TH" sz="1000" b="1" dirty="0">
              <a:solidFill>
                <a:srgbClr val="000000"/>
              </a:solidFill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C05AB001-7FBD-4422-9A6A-CA0F2F0666AD}"/>
              </a:ext>
            </a:extLst>
          </p:cNvPr>
          <p:cNvSpPr/>
          <p:nvPr/>
        </p:nvSpPr>
        <p:spPr>
          <a:xfrm>
            <a:off x="89129" y="165100"/>
            <a:ext cx="12007149" cy="6624324"/>
          </a:xfrm>
          <a:prstGeom prst="roundRect">
            <a:avLst>
              <a:gd name="adj" fmla="val 2593"/>
            </a:avLst>
          </a:prstGeom>
          <a:noFill/>
          <a:ln w="28575">
            <a:solidFill>
              <a:srgbClr val="68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7600CDF5-C54F-4164-960C-A1E04C0C3DA4}"/>
              </a:ext>
            </a:extLst>
          </p:cNvPr>
          <p:cNvGrpSpPr/>
          <p:nvPr/>
        </p:nvGrpSpPr>
        <p:grpSpPr>
          <a:xfrm flipH="1">
            <a:off x="-214883" y="-389226"/>
            <a:ext cx="1389241" cy="1389241"/>
            <a:chOff x="-2243168" y="1579326"/>
            <a:chExt cx="1120227" cy="1120227"/>
          </a:xfrm>
        </p:grpSpPr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329D07CA-1FCE-4361-9758-E8B811DDC16E}"/>
                </a:ext>
              </a:extLst>
            </p:cNvPr>
            <p:cNvSpPr/>
            <p:nvPr/>
          </p:nvSpPr>
          <p:spPr>
            <a:xfrm>
              <a:off x="-2243168" y="1579326"/>
              <a:ext cx="1120227" cy="1120227"/>
            </a:xfrm>
            <a:prstGeom prst="ellipse">
              <a:avLst/>
            </a:prstGeom>
            <a:solidFill>
              <a:srgbClr val="FBAB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วงรี 30">
              <a:extLst>
                <a:ext uri="{FF2B5EF4-FFF2-40B4-BE49-F238E27FC236}">
                  <a16:creationId xmlns:a16="http://schemas.microsoft.com/office/drawing/2014/main" id="{34037EF0-89AF-4527-B9BE-1869A2A65285}"/>
                </a:ext>
              </a:extLst>
            </p:cNvPr>
            <p:cNvSpPr/>
            <p:nvPr/>
          </p:nvSpPr>
          <p:spPr>
            <a:xfrm>
              <a:off x="-2111480" y="1710344"/>
              <a:ext cx="856850" cy="856850"/>
            </a:xfrm>
            <a:prstGeom prst="ellipse">
              <a:avLst/>
            </a:prstGeom>
            <a:solidFill>
              <a:srgbClr val="6869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57302899-531D-48CC-A91C-1D5BDD2D0289}"/>
              </a:ext>
            </a:extLst>
          </p:cNvPr>
          <p:cNvSpPr txBox="1"/>
          <p:nvPr/>
        </p:nvSpPr>
        <p:spPr>
          <a:xfrm>
            <a:off x="95526" y="45171"/>
            <a:ext cx="899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RG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7A0E8A-B85B-41DC-88D7-9BB4A10E3374}"/>
              </a:ext>
            </a:extLst>
          </p:cNvPr>
          <p:cNvSpPr/>
          <p:nvPr/>
        </p:nvSpPr>
        <p:spPr>
          <a:xfrm>
            <a:off x="5940599" y="1519591"/>
            <a:ext cx="5020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ผลงานวิจัยเด่น และแผนงานวิจัย</a:t>
            </a:r>
          </a:p>
          <a:p>
            <a:r>
              <a:rPr lang="th-TH" sz="1000" i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โปรดระบุสรุปรายละเอียดผลงานในรูปแบบแผนภาพ พร้อมรูปภาพผลงาน</a:t>
            </a:r>
            <a:endParaRPr lang="en-US" sz="1000" i="1" dirty="0">
              <a:solidFill>
                <a:schemeClr val="bg1"/>
              </a:solidFill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pic>
        <p:nvPicPr>
          <p:cNvPr id="39" name="รูปภาพ 76">
            <a:extLst>
              <a:ext uri="{FF2B5EF4-FFF2-40B4-BE49-F238E27FC236}">
                <a16:creationId xmlns:a16="http://schemas.microsoft.com/office/drawing/2014/main" id="{7C8A823E-6ACE-4954-B90F-CA5727D76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77" y="1596535"/>
            <a:ext cx="246222" cy="246222"/>
          </a:xfrm>
          <a:prstGeom prst="rect">
            <a:avLst/>
          </a:prstGeom>
        </p:spPr>
      </p:pic>
      <p:sp>
        <p:nvSpPr>
          <p:cNvPr id="41" name="สี่เหลี่ยมผืนผ้า 27">
            <a:extLst>
              <a:ext uri="{FF2B5EF4-FFF2-40B4-BE49-F238E27FC236}">
                <a16:creationId xmlns:a16="http://schemas.microsoft.com/office/drawing/2014/main" id="{3064E436-4480-46CA-830D-89AEE2ECC078}"/>
              </a:ext>
            </a:extLst>
          </p:cNvPr>
          <p:cNvSpPr/>
          <p:nvPr/>
        </p:nvSpPr>
        <p:spPr>
          <a:xfrm>
            <a:off x="625481" y="5442376"/>
            <a:ext cx="1153968" cy="1092750"/>
          </a:xfrm>
          <a:prstGeom prst="rect">
            <a:avLst/>
          </a:prstGeom>
          <a:solidFill>
            <a:schemeClr val="tx1">
              <a:lumMod val="60000"/>
              <a:lumOff val="40000"/>
              <a:alpha val="176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" dirty="0">
                <a:latin typeface="Bai Jamjuree" panose="00000500000000000000" pitchFamily="2" charset="-34"/>
                <a:cs typeface="Bai Jamjuree" panose="00000500000000000000" pitchFamily="2" charset="-34"/>
              </a:rPr>
              <a:t>-รูป </a:t>
            </a:r>
            <a:r>
              <a:rPr lang="en-US" sz="800" dirty="0">
                <a:latin typeface="Bai Jamjuree" panose="00000500000000000000" pitchFamily="2" charset="-34"/>
                <a:cs typeface="Bai Jamjuree" panose="00000500000000000000" pitchFamily="2" charset="-34"/>
              </a:rPr>
              <a:t>QR code </a:t>
            </a:r>
            <a:r>
              <a:rPr lang="th-TH" sz="800" dirty="0">
                <a:latin typeface="Bai Jamjuree" panose="00000500000000000000" pitchFamily="2" charset="-34"/>
                <a:cs typeface="Bai Jamjuree" panose="00000500000000000000" pitchFamily="2" charset="-34"/>
              </a:rPr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D56E1F-1BAD-4F91-B1DB-501E300392AF}"/>
              </a:ext>
            </a:extLst>
          </p:cNvPr>
          <p:cNvSpPr/>
          <p:nvPr/>
        </p:nvSpPr>
        <p:spPr>
          <a:xfrm>
            <a:off x="413369" y="2609204"/>
            <a:ext cx="1385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Research Themes 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7A4E0E-FCC8-475A-9F4F-C0A8D736C5D4}"/>
              </a:ext>
            </a:extLst>
          </p:cNvPr>
          <p:cNvSpPr/>
          <p:nvPr/>
        </p:nvSpPr>
        <p:spPr>
          <a:xfrm>
            <a:off x="407659" y="5138201"/>
            <a:ext cx="19078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800" i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เช่น </a:t>
            </a:r>
            <a:r>
              <a:rPr lang="en-US" sz="800" i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CV of members/ papers/Contact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4B294D-4EBD-433E-840D-0E452221FAB3}"/>
              </a:ext>
            </a:extLst>
          </p:cNvPr>
          <p:cNvSpPr/>
          <p:nvPr/>
        </p:nvSpPr>
        <p:spPr>
          <a:xfrm>
            <a:off x="413369" y="4050100"/>
            <a:ext cx="14045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กรอบงานวิจัยที่สนใจ </a:t>
            </a:r>
            <a:r>
              <a:rPr lang="en-US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:</a:t>
            </a:r>
          </a:p>
        </p:txBody>
      </p:sp>
      <p:sp>
        <p:nvSpPr>
          <p:cNvPr id="44" name="สี่เหลี่ยมผืนผ้า 27">
            <a:extLst>
              <a:ext uri="{FF2B5EF4-FFF2-40B4-BE49-F238E27FC236}">
                <a16:creationId xmlns:a16="http://schemas.microsoft.com/office/drawing/2014/main" id="{1482A0D3-5034-47A4-AFD0-BB3F076248D2}"/>
              </a:ext>
            </a:extLst>
          </p:cNvPr>
          <p:cNvSpPr/>
          <p:nvPr/>
        </p:nvSpPr>
        <p:spPr>
          <a:xfrm>
            <a:off x="5650930" y="1952108"/>
            <a:ext cx="6085628" cy="4440906"/>
          </a:xfrm>
          <a:prstGeom prst="rect">
            <a:avLst/>
          </a:prstGeom>
          <a:solidFill>
            <a:schemeClr val="tx1">
              <a:lumMod val="60000"/>
              <a:lumOff val="40000"/>
              <a:alpha val="176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" dirty="0">
                <a:latin typeface="Bai Jamjuree" panose="00000500000000000000" pitchFamily="2" charset="-34"/>
                <a:cs typeface="Bai Jamjuree" panose="00000500000000000000" pitchFamily="2" charset="-34"/>
              </a:rPr>
              <a:t>-แผนภาพ</a:t>
            </a:r>
            <a:r>
              <a:rPr lang="en-US" sz="800" dirty="0"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  <a:r>
              <a:rPr lang="th-TH" sz="800" dirty="0">
                <a:latin typeface="Bai Jamjuree" panose="00000500000000000000" pitchFamily="2" charset="-34"/>
                <a:cs typeface="Bai Jamjuree" panose="00000500000000000000" pitchFamily="2" charset="-34"/>
              </a:rPr>
              <a:t>และรูปภาพผลงานวิจัยเด่น สามารถใส่รูปได้มากกว่า 1 รูป-</a:t>
            </a:r>
          </a:p>
          <a:p>
            <a:pPr algn="ctr"/>
            <a:endParaRPr lang="th-TH" sz="800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47AC1A-B727-4E44-82BD-5F9B3B5FC352}"/>
              </a:ext>
            </a:extLst>
          </p:cNvPr>
          <p:cNvSpPr/>
          <p:nvPr/>
        </p:nvSpPr>
        <p:spPr>
          <a:xfrm>
            <a:off x="393072" y="3286640"/>
            <a:ext cx="8963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Keywords :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521D892-F7A1-49ED-9D52-96F684B84135}"/>
              </a:ext>
            </a:extLst>
          </p:cNvPr>
          <p:cNvSpPr/>
          <p:nvPr/>
        </p:nvSpPr>
        <p:spPr>
          <a:xfrm>
            <a:off x="413369" y="1372202"/>
            <a:ext cx="13660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จำนวนสมาชิก (คน) </a:t>
            </a:r>
            <a:r>
              <a:rPr lang="en-US" sz="1000" b="1" dirty="0">
                <a:solidFill>
                  <a:srgbClr val="00000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: 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7DCD6AF-820D-444A-B910-0B485CFE7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51" y="208731"/>
            <a:ext cx="788238" cy="34515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0A4276E-3F55-4E35-8522-466BA9EF8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622" y="99930"/>
            <a:ext cx="556191" cy="556191"/>
          </a:xfrm>
          <a:prstGeom prst="rect">
            <a:avLst/>
          </a:prstGeom>
        </p:spPr>
      </p:pic>
      <p:pic>
        <p:nvPicPr>
          <p:cNvPr id="12" name="กราฟิก 11" descr="โปรไฟล์ของผู้ชาย ด้วยสีเติมแบบทึบ">
            <a:extLst>
              <a:ext uri="{FF2B5EF4-FFF2-40B4-BE49-F238E27FC236}">
                <a16:creationId xmlns:a16="http://schemas.microsoft.com/office/drawing/2014/main" id="{91B96450-8CAD-4173-B134-05270A2575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043" y="1041710"/>
            <a:ext cx="266352" cy="266352"/>
          </a:xfrm>
          <a:prstGeom prst="rect">
            <a:avLst/>
          </a:prstGeom>
        </p:spPr>
      </p:pic>
      <p:pic>
        <p:nvPicPr>
          <p:cNvPr id="14" name="กราฟิก 13" descr="กลุ่ม ด้วยสีเติมแบบทึบ">
            <a:extLst>
              <a:ext uri="{FF2B5EF4-FFF2-40B4-BE49-F238E27FC236}">
                <a16:creationId xmlns:a16="http://schemas.microsoft.com/office/drawing/2014/main" id="{9ABDD0ED-3BA3-45A1-8BD6-3A42552777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473" y="1355074"/>
            <a:ext cx="266352" cy="266352"/>
          </a:xfrm>
          <a:prstGeom prst="rect">
            <a:avLst/>
          </a:prstGeom>
        </p:spPr>
      </p:pic>
      <p:pic>
        <p:nvPicPr>
          <p:cNvPr id="16" name="กราฟิก 15" descr="เอกสาร ด้วยสีเติมแบบทึบ">
            <a:extLst>
              <a:ext uri="{FF2B5EF4-FFF2-40B4-BE49-F238E27FC236}">
                <a16:creationId xmlns:a16="http://schemas.microsoft.com/office/drawing/2014/main" id="{16982620-D524-4FF7-B9B6-43B43B2F75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5815" y="1881322"/>
            <a:ext cx="268800" cy="268800"/>
          </a:xfrm>
          <a:prstGeom prst="rect">
            <a:avLst/>
          </a:prstGeom>
        </p:spPr>
      </p:pic>
      <p:pic>
        <p:nvPicPr>
          <p:cNvPr id="25" name="กราฟิก 24" descr="ล็อก ด้วยสีเติมแบบทึบ">
            <a:extLst>
              <a:ext uri="{FF2B5EF4-FFF2-40B4-BE49-F238E27FC236}">
                <a16:creationId xmlns:a16="http://schemas.microsoft.com/office/drawing/2014/main" id="{FEAB2908-7ACD-4C7F-83FE-64F19AFEF6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1793" y="3253116"/>
            <a:ext cx="272770" cy="272770"/>
          </a:xfrm>
          <a:prstGeom prst="rect">
            <a:avLst/>
          </a:prstGeom>
        </p:spPr>
      </p:pic>
      <p:pic>
        <p:nvPicPr>
          <p:cNvPr id="27" name="กราฟิก 26" descr="หลอดไฟและเกียร์ ด้วยสีเติมแบบทึบ">
            <a:extLst>
              <a:ext uri="{FF2B5EF4-FFF2-40B4-BE49-F238E27FC236}">
                <a16:creationId xmlns:a16="http://schemas.microsoft.com/office/drawing/2014/main" id="{8CBE6FE6-DA69-4DD9-9CA0-7C67222D0F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0105" y="4028650"/>
            <a:ext cx="272770" cy="272770"/>
          </a:xfrm>
          <a:prstGeom prst="rect">
            <a:avLst/>
          </a:prstGeom>
        </p:spPr>
      </p:pic>
      <p:pic>
        <p:nvPicPr>
          <p:cNvPr id="36" name="กราฟิก 35" descr="ชิ้นส่วนปริศนา ด้วยสีเติมแบบทึบ">
            <a:extLst>
              <a:ext uri="{FF2B5EF4-FFF2-40B4-BE49-F238E27FC236}">
                <a16:creationId xmlns:a16="http://schemas.microsoft.com/office/drawing/2014/main" id="{F47AAE57-4CC8-4374-B80B-BACAAC5AC4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7067" y="2607790"/>
            <a:ext cx="255969" cy="255969"/>
          </a:xfrm>
          <a:prstGeom prst="rect">
            <a:avLst/>
          </a:prstGeom>
        </p:spPr>
      </p:pic>
      <p:pic>
        <p:nvPicPr>
          <p:cNvPr id="52" name="กราฟิก 51" descr="อินเทอร์เน็ต ด้วยสีเติมแบบทึบ">
            <a:extLst>
              <a:ext uri="{FF2B5EF4-FFF2-40B4-BE49-F238E27FC236}">
                <a16:creationId xmlns:a16="http://schemas.microsoft.com/office/drawing/2014/main" id="{C1FD0034-C823-48CB-B0C7-A5DE1A85D6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6381" y="4969672"/>
            <a:ext cx="241122" cy="2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กล่องข้อความ 4">
            <a:extLst>
              <a:ext uri="{FF2B5EF4-FFF2-40B4-BE49-F238E27FC236}">
                <a16:creationId xmlns:a16="http://schemas.microsoft.com/office/drawing/2014/main" id="{F9FA1557-E4EA-4218-90B9-E11BE42E6A6A}"/>
              </a:ext>
            </a:extLst>
          </p:cNvPr>
          <p:cNvSpPr txBox="1"/>
          <p:nvPr/>
        </p:nvSpPr>
        <p:spPr>
          <a:xfrm>
            <a:off x="3294060" y="1051092"/>
            <a:ext cx="1058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69AD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CMU Research Consortium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6869AD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B7A643-2D13-4FEE-B4C5-AD2D00DE72D5}"/>
              </a:ext>
            </a:extLst>
          </p:cNvPr>
          <p:cNvGrpSpPr/>
          <p:nvPr/>
        </p:nvGrpSpPr>
        <p:grpSpPr>
          <a:xfrm>
            <a:off x="1011624" y="1863210"/>
            <a:ext cx="10477222" cy="4462327"/>
            <a:chOff x="878274" y="1196460"/>
            <a:chExt cx="10477222" cy="4462327"/>
          </a:xfrm>
        </p:grpSpPr>
        <p:sp>
          <p:nvSpPr>
            <p:cNvPr id="3" name="Oval 5">
              <a:extLst>
                <a:ext uri="{FF2B5EF4-FFF2-40B4-BE49-F238E27FC236}">
                  <a16:creationId xmlns:a16="http://schemas.microsoft.com/office/drawing/2014/main" id="{E96FF022-8EEB-4F48-ACB6-617E0413E037}"/>
                </a:ext>
              </a:extLst>
            </p:cNvPr>
            <p:cNvSpPr/>
            <p:nvPr/>
          </p:nvSpPr>
          <p:spPr>
            <a:xfrm>
              <a:off x="878274" y="1870489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8D6E3108-A517-4CF4-9122-18759AFEAF73}"/>
                </a:ext>
              </a:extLst>
            </p:cNvPr>
            <p:cNvSpPr txBox="1"/>
            <p:nvPr/>
          </p:nvSpPr>
          <p:spPr>
            <a:xfrm>
              <a:off x="1168024" y="2652521"/>
              <a:ext cx="984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Materials 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Innovation</a:t>
              </a: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C6B225C1-1798-451A-BB74-618570E3AFDB}"/>
                </a:ext>
              </a:extLst>
            </p:cNvPr>
            <p:cNvSpPr/>
            <p:nvPr/>
          </p:nvSpPr>
          <p:spPr>
            <a:xfrm>
              <a:off x="1519652" y="2278208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1</a:t>
              </a:r>
            </a:p>
          </p:txBody>
        </p:sp>
        <p:sp>
          <p:nvSpPr>
            <p:cNvPr id="6" name="Oval 12">
              <a:extLst>
                <a:ext uri="{FF2B5EF4-FFF2-40B4-BE49-F238E27FC236}">
                  <a16:creationId xmlns:a16="http://schemas.microsoft.com/office/drawing/2014/main" id="{4F1CBF16-3303-4920-97EB-54DFA0AAA7A1}"/>
                </a:ext>
              </a:extLst>
            </p:cNvPr>
            <p:cNvSpPr/>
            <p:nvPr/>
          </p:nvSpPr>
          <p:spPr>
            <a:xfrm>
              <a:off x="2856258" y="1870489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EF3D87C6-D535-41A9-B2DB-53A02976BA8F}"/>
                </a:ext>
              </a:extLst>
            </p:cNvPr>
            <p:cNvSpPr txBox="1"/>
            <p:nvPr/>
          </p:nvSpPr>
          <p:spPr>
            <a:xfrm>
              <a:off x="2995352" y="2652521"/>
              <a:ext cx="1382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Climate Change,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Crisis, Carbon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neutrality</a:t>
              </a:r>
            </a:p>
          </p:txBody>
        </p:sp>
        <p:sp>
          <p:nvSpPr>
            <p:cNvPr id="8" name="Oval 14">
              <a:extLst>
                <a:ext uri="{FF2B5EF4-FFF2-40B4-BE49-F238E27FC236}">
                  <a16:creationId xmlns:a16="http://schemas.microsoft.com/office/drawing/2014/main" id="{D7EC7593-B418-4362-AC82-988C101329BD}"/>
                </a:ext>
              </a:extLst>
            </p:cNvPr>
            <p:cNvSpPr/>
            <p:nvPr/>
          </p:nvSpPr>
          <p:spPr>
            <a:xfrm>
              <a:off x="3497636" y="2278208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2</a:t>
              </a:r>
            </a:p>
          </p:txBody>
        </p:sp>
        <p:sp>
          <p:nvSpPr>
            <p:cNvPr id="9" name="Oval 15">
              <a:extLst>
                <a:ext uri="{FF2B5EF4-FFF2-40B4-BE49-F238E27FC236}">
                  <a16:creationId xmlns:a16="http://schemas.microsoft.com/office/drawing/2014/main" id="{2561466F-1C49-4B0F-913F-FFB99270080A}"/>
                </a:ext>
              </a:extLst>
            </p:cNvPr>
            <p:cNvSpPr/>
            <p:nvPr/>
          </p:nvSpPr>
          <p:spPr>
            <a:xfrm>
              <a:off x="4834242" y="1870489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42FDA738-6410-4CE6-9A82-FBF998E1008C}"/>
                </a:ext>
              </a:extLst>
            </p:cNvPr>
            <p:cNvSpPr txBox="1"/>
            <p:nvPr/>
          </p:nvSpPr>
          <p:spPr>
            <a:xfrm>
              <a:off x="4888677" y="2616040"/>
              <a:ext cx="1483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Agriculture,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High valued Food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Biodiversity</a:t>
              </a:r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105E1F27-0237-4A4A-BA2F-F0A0565C3C5D}"/>
                </a:ext>
              </a:extLst>
            </p:cNvPr>
            <p:cNvSpPr/>
            <p:nvPr/>
          </p:nvSpPr>
          <p:spPr>
            <a:xfrm>
              <a:off x="5475621" y="2278208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3</a:t>
              </a:r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CD098D28-D1C1-4CC8-BDAE-EC53FC1588E6}"/>
                </a:ext>
              </a:extLst>
            </p:cNvPr>
            <p:cNvSpPr/>
            <p:nvPr/>
          </p:nvSpPr>
          <p:spPr>
            <a:xfrm>
              <a:off x="6836772" y="1928260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0B139570-B1A1-4F59-B32F-9FF9EC5265C0}"/>
                </a:ext>
              </a:extLst>
            </p:cNvPr>
            <p:cNvSpPr txBox="1"/>
            <p:nvPr/>
          </p:nvSpPr>
          <p:spPr>
            <a:xfrm>
              <a:off x="6974246" y="2616040"/>
              <a:ext cx="13340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Herb, Cosmetic,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Supplements,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Drugs </a:t>
              </a:r>
            </a:p>
          </p:txBody>
        </p:sp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226FC782-441D-4CD0-A20A-F2E673578AF5}"/>
                </a:ext>
              </a:extLst>
            </p:cNvPr>
            <p:cNvSpPr/>
            <p:nvPr/>
          </p:nvSpPr>
          <p:spPr>
            <a:xfrm>
              <a:off x="7478150" y="2285365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4</a:t>
              </a:r>
            </a:p>
          </p:txBody>
        </p:sp>
        <p:sp>
          <p:nvSpPr>
            <p:cNvPr id="15" name="Oval 33">
              <a:extLst>
                <a:ext uri="{FF2B5EF4-FFF2-40B4-BE49-F238E27FC236}">
                  <a16:creationId xmlns:a16="http://schemas.microsoft.com/office/drawing/2014/main" id="{F157F787-FE45-4DC8-8D3D-D3F63D72BF5A}"/>
                </a:ext>
              </a:extLst>
            </p:cNvPr>
            <p:cNvSpPr/>
            <p:nvPr/>
          </p:nvSpPr>
          <p:spPr>
            <a:xfrm>
              <a:off x="8844477" y="1931429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16" name="TextBox 34">
              <a:extLst>
                <a:ext uri="{FF2B5EF4-FFF2-40B4-BE49-F238E27FC236}">
                  <a16:creationId xmlns:a16="http://schemas.microsoft.com/office/drawing/2014/main" id="{E52BBBD8-5609-4286-AC40-B0F7AEC27E1E}"/>
                </a:ext>
              </a:extLst>
            </p:cNvPr>
            <p:cNvSpPr txBox="1"/>
            <p:nvPr/>
          </p:nvSpPr>
          <p:spPr>
            <a:xfrm>
              <a:off x="8993169" y="2379692"/>
              <a:ext cx="12666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Health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Well-being,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Aging Society,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Pandemics</a:t>
              </a:r>
            </a:p>
          </p:txBody>
        </p:sp>
        <p:sp>
          <p:nvSpPr>
            <p:cNvPr id="18" name="Oval 36">
              <a:extLst>
                <a:ext uri="{FF2B5EF4-FFF2-40B4-BE49-F238E27FC236}">
                  <a16:creationId xmlns:a16="http://schemas.microsoft.com/office/drawing/2014/main" id="{81933783-0E8B-4F98-BDAC-319111272549}"/>
                </a:ext>
              </a:extLst>
            </p:cNvPr>
            <p:cNvSpPr/>
            <p:nvPr/>
          </p:nvSpPr>
          <p:spPr>
            <a:xfrm>
              <a:off x="1828237" y="4094722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5783EBE2-4B3C-449F-8C79-C36BF2206AA7}"/>
                </a:ext>
              </a:extLst>
            </p:cNvPr>
            <p:cNvSpPr txBox="1"/>
            <p:nvPr/>
          </p:nvSpPr>
          <p:spPr>
            <a:xfrm>
              <a:off x="2153252" y="4865302"/>
              <a:ext cx="914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Tourism &amp;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Creative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Economy</a:t>
              </a:r>
            </a:p>
          </p:txBody>
        </p:sp>
        <p:sp>
          <p:nvSpPr>
            <p:cNvPr id="20" name="Oval 38">
              <a:extLst>
                <a:ext uri="{FF2B5EF4-FFF2-40B4-BE49-F238E27FC236}">
                  <a16:creationId xmlns:a16="http://schemas.microsoft.com/office/drawing/2014/main" id="{5204D27C-D7B8-4D40-9684-AAA621CDE474}"/>
                </a:ext>
              </a:extLst>
            </p:cNvPr>
            <p:cNvSpPr/>
            <p:nvPr/>
          </p:nvSpPr>
          <p:spPr>
            <a:xfrm>
              <a:off x="2469615" y="4583995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6</a:t>
              </a:r>
            </a:p>
          </p:txBody>
        </p:sp>
        <p:sp>
          <p:nvSpPr>
            <p:cNvPr id="21" name="Oval 39">
              <a:extLst>
                <a:ext uri="{FF2B5EF4-FFF2-40B4-BE49-F238E27FC236}">
                  <a16:creationId xmlns:a16="http://schemas.microsoft.com/office/drawing/2014/main" id="{D76828C3-438F-4198-AAAE-8064D7C151EF}"/>
                </a:ext>
              </a:extLst>
            </p:cNvPr>
            <p:cNvSpPr/>
            <p:nvPr/>
          </p:nvSpPr>
          <p:spPr>
            <a:xfrm>
              <a:off x="3806221" y="4094722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22" name="TextBox 40">
              <a:extLst>
                <a:ext uri="{FF2B5EF4-FFF2-40B4-BE49-F238E27FC236}">
                  <a16:creationId xmlns:a16="http://schemas.microsoft.com/office/drawing/2014/main" id="{142D90AC-9C35-4666-B4F1-ACAC8577227B}"/>
                </a:ext>
              </a:extLst>
            </p:cNvPr>
            <p:cNvSpPr txBox="1"/>
            <p:nvPr/>
          </p:nvSpPr>
          <p:spPr>
            <a:xfrm>
              <a:off x="4090368" y="4865302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Digital &amp; AI</a:t>
              </a:r>
            </a:p>
          </p:txBody>
        </p:sp>
        <p:sp>
          <p:nvSpPr>
            <p:cNvPr id="23" name="Oval 41">
              <a:extLst>
                <a:ext uri="{FF2B5EF4-FFF2-40B4-BE49-F238E27FC236}">
                  <a16:creationId xmlns:a16="http://schemas.microsoft.com/office/drawing/2014/main" id="{1C9F40B5-EE2C-4B05-B16F-8BE589C0E936}"/>
                </a:ext>
              </a:extLst>
            </p:cNvPr>
            <p:cNvSpPr/>
            <p:nvPr/>
          </p:nvSpPr>
          <p:spPr>
            <a:xfrm>
              <a:off x="4447599" y="4583995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7</a:t>
              </a:r>
            </a:p>
          </p:txBody>
        </p:sp>
        <p:sp>
          <p:nvSpPr>
            <p:cNvPr id="24" name="Oval 42">
              <a:extLst>
                <a:ext uri="{FF2B5EF4-FFF2-40B4-BE49-F238E27FC236}">
                  <a16:creationId xmlns:a16="http://schemas.microsoft.com/office/drawing/2014/main" id="{BE517D54-E1A2-4132-9616-177C45A10266}"/>
                </a:ext>
              </a:extLst>
            </p:cNvPr>
            <p:cNvSpPr/>
            <p:nvPr/>
          </p:nvSpPr>
          <p:spPr>
            <a:xfrm>
              <a:off x="5784205" y="4094722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25" name="TextBox 43">
              <a:extLst>
                <a:ext uri="{FF2B5EF4-FFF2-40B4-BE49-F238E27FC236}">
                  <a16:creationId xmlns:a16="http://schemas.microsoft.com/office/drawing/2014/main" id="{BC52FFD8-D3F4-445E-ADFA-F3545C44862C}"/>
                </a:ext>
              </a:extLst>
            </p:cNvPr>
            <p:cNvSpPr txBox="1"/>
            <p:nvPr/>
          </p:nvSpPr>
          <p:spPr>
            <a:xfrm>
              <a:off x="5928887" y="4828821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Social science,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Humanity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and Art</a:t>
              </a:r>
            </a:p>
          </p:txBody>
        </p:sp>
        <p:sp>
          <p:nvSpPr>
            <p:cNvPr id="26" name="Oval 44">
              <a:extLst>
                <a:ext uri="{FF2B5EF4-FFF2-40B4-BE49-F238E27FC236}">
                  <a16:creationId xmlns:a16="http://schemas.microsoft.com/office/drawing/2014/main" id="{D5F3F34D-816F-4564-81F6-C9AFE13F1276}"/>
                </a:ext>
              </a:extLst>
            </p:cNvPr>
            <p:cNvSpPr/>
            <p:nvPr/>
          </p:nvSpPr>
          <p:spPr>
            <a:xfrm>
              <a:off x="6425584" y="4583995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8</a:t>
              </a:r>
            </a:p>
          </p:txBody>
        </p:sp>
        <p:pic>
          <p:nvPicPr>
            <p:cNvPr id="27" name="Picture 48">
              <a:extLst>
                <a:ext uri="{FF2B5EF4-FFF2-40B4-BE49-F238E27FC236}">
                  <a16:creationId xmlns:a16="http://schemas.microsoft.com/office/drawing/2014/main" id="{B9CE3700-0DB8-43F0-B547-74139A0C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253" y="1196460"/>
              <a:ext cx="956093" cy="956092"/>
            </a:xfrm>
            <a:prstGeom prst="rect">
              <a:avLst/>
            </a:prstGeom>
          </p:spPr>
        </p:pic>
        <p:pic>
          <p:nvPicPr>
            <p:cNvPr id="28" name="Picture 50">
              <a:extLst>
                <a:ext uri="{FF2B5EF4-FFF2-40B4-BE49-F238E27FC236}">
                  <a16:creationId xmlns:a16="http://schemas.microsoft.com/office/drawing/2014/main" id="{64233EDD-4B93-49C3-99B5-50F392339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201" y="1375000"/>
              <a:ext cx="818144" cy="818143"/>
            </a:xfrm>
            <a:prstGeom prst="rect">
              <a:avLst/>
            </a:prstGeom>
          </p:spPr>
        </p:pic>
        <p:pic>
          <p:nvPicPr>
            <p:cNvPr id="29" name="Picture 52">
              <a:extLst>
                <a:ext uri="{FF2B5EF4-FFF2-40B4-BE49-F238E27FC236}">
                  <a16:creationId xmlns:a16="http://schemas.microsoft.com/office/drawing/2014/main" id="{9C96FA0B-AA32-416D-9599-D2844298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200" y="1361262"/>
              <a:ext cx="813909" cy="813908"/>
            </a:xfrm>
            <a:prstGeom prst="rect">
              <a:avLst/>
            </a:prstGeom>
          </p:spPr>
        </p:pic>
        <p:pic>
          <p:nvPicPr>
            <p:cNvPr id="30" name="Picture 58">
              <a:extLst>
                <a:ext uri="{FF2B5EF4-FFF2-40B4-BE49-F238E27FC236}">
                  <a16:creationId xmlns:a16="http://schemas.microsoft.com/office/drawing/2014/main" id="{19B2D2E4-6532-4202-A2BC-E6B6DF7C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634" y="1288027"/>
              <a:ext cx="896340" cy="896339"/>
            </a:xfrm>
            <a:prstGeom prst="rect">
              <a:avLst/>
            </a:prstGeom>
          </p:spPr>
        </p:pic>
        <p:pic>
          <p:nvPicPr>
            <p:cNvPr id="31" name="Picture 60">
              <a:extLst>
                <a:ext uri="{FF2B5EF4-FFF2-40B4-BE49-F238E27FC236}">
                  <a16:creationId xmlns:a16="http://schemas.microsoft.com/office/drawing/2014/main" id="{574DE07F-B449-4BA4-88AC-BE5818E94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174" y="1375000"/>
              <a:ext cx="818604" cy="818603"/>
            </a:xfrm>
            <a:prstGeom prst="rect">
              <a:avLst/>
            </a:prstGeom>
          </p:spPr>
        </p:pic>
        <p:pic>
          <p:nvPicPr>
            <p:cNvPr id="32" name="Picture 62">
              <a:extLst>
                <a:ext uri="{FF2B5EF4-FFF2-40B4-BE49-F238E27FC236}">
                  <a16:creationId xmlns:a16="http://schemas.microsoft.com/office/drawing/2014/main" id="{37F3F986-87CF-43C4-AF90-B83E0E70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805" y="3619364"/>
              <a:ext cx="779810" cy="779810"/>
            </a:xfrm>
            <a:prstGeom prst="rect">
              <a:avLst/>
            </a:prstGeom>
          </p:spPr>
        </p:pic>
        <p:pic>
          <p:nvPicPr>
            <p:cNvPr id="33" name="Picture 64">
              <a:extLst>
                <a:ext uri="{FF2B5EF4-FFF2-40B4-BE49-F238E27FC236}">
                  <a16:creationId xmlns:a16="http://schemas.microsoft.com/office/drawing/2014/main" id="{DBF227C3-046D-4AEB-BAD5-11B39DF1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069" y="3588220"/>
              <a:ext cx="739566" cy="739566"/>
            </a:xfrm>
            <a:prstGeom prst="rect">
              <a:avLst/>
            </a:prstGeom>
          </p:spPr>
        </p:pic>
        <p:pic>
          <p:nvPicPr>
            <p:cNvPr id="34" name="กราฟิก 6">
              <a:extLst>
                <a:ext uri="{FF2B5EF4-FFF2-40B4-BE49-F238E27FC236}">
                  <a16:creationId xmlns:a16="http://schemas.microsoft.com/office/drawing/2014/main" id="{50C282FA-F063-40D0-86CE-4A81A0FF9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45816" y="3619364"/>
              <a:ext cx="786748" cy="786747"/>
            </a:xfrm>
            <a:prstGeom prst="rect">
              <a:avLst/>
            </a:prstGeom>
          </p:spPr>
        </p:pic>
        <p:sp>
          <p:nvSpPr>
            <p:cNvPr id="44" name="Oval 39">
              <a:extLst>
                <a:ext uri="{FF2B5EF4-FFF2-40B4-BE49-F238E27FC236}">
                  <a16:creationId xmlns:a16="http://schemas.microsoft.com/office/drawing/2014/main" id="{EB5FB8EC-EF96-47B1-A5C3-68CD10B1B816}"/>
                </a:ext>
              </a:extLst>
            </p:cNvPr>
            <p:cNvSpPr/>
            <p:nvPr/>
          </p:nvSpPr>
          <p:spPr>
            <a:xfrm>
              <a:off x="7813447" y="4094722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46" name="Oval 41">
              <a:extLst>
                <a:ext uri="{FF2B5EF4-FFF2-40B4-BE49-F238E27FC236}">
                  <a16:creationId xmlns:a16="http://schemas.microsoft.com/office/drawing/2014/main" id="{53305828-F446-4375-9B82-68101FD7ED8F}"/>
                </a:ext>
              </a:extLst>
            </p:cNvPr>
            <p:cNvSpPr/>
            <p:nvPr/>
          </p:nvSpPr>
          <p:spPr>
            <a:xfrm>
              <a:off x="8454825" y="4583995"/>
              <a:ext cx="281308" cy="2813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rPr>
                <a:t>9</a:t>
              </a:r>
            </a:p>
          </p:txBody>
        </p:sp>
        <p:sp>
          <p:nvSpPr>
            <p:cNvPr id="47" name="Oval 42">
              <a:extLst>
                <a:ext uri="{FF2B5EF4-FFF2-40B4-BE49-F238E27FC236}">
                  <a16:creationId xmlns:a16="http://schemas.microsoft.com/office/drawing/2014/main" id="{2745FAE2-8D61-4C4B-9E85-E3B1DA76E6F0}"/>
                </a:ext>
              </a:extLst>
            </p:cNvPr>
            <p:cNvSpPr/>
            <p:nvPr/>
          </p:nvSpPr>
          <p:spPr>
            <a:xfrm>
              <a:off x="9791431" y="4094722"/>
              <a:ext cx="1564065" cy="1564065"/>
            </a:xfrm>
            <a:prstGeom prst="ellipse">
              <a:avLst/>
            </a:prstGeom>
            <a:solidFill>
              <a:srgbClr val="FBA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endParaRPr>
            </a:p>
          </p:txBody>
        </p:sp>
        <p:sp>
          <p:nvSpPr>
            <p:cNvPr id="48" name="TextBox 43">
              <a:extLst>
                <a:ext uri="{FF2B5EF4-FFF2-40B4-BE49-F238E27FC236}">
                  <a16:creationId xmlns:a16="http://schemas.microsoft.com/office/drawing/2014/main" id="{F1C61925-2014-47DA-9036-E54FF1D2C10B}"/>
                </a:ext>
              </a:extLst>
            </p:cNvPr>
            <p:cNvSpPr txBox="1"/>
            <p:nvPr/>
          </p:nvSpPr>
          <p:spPr>
            <a:xfrm>
              <a:off x="9892593" y="4881469"/>
              <a:ext cx="134130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Others</a:t>
              </a: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 </a:t>
              </a:r>
            </a:p>
            <a:p>
              <a:pPr lvl="0" algn="ctr"/>
              <a:r>
                <a:rPr kumimoji="0" lang="th-TH" sz="105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โปรด</a:t>
              </a:r>
              <a:r>
                <a:rPr lang="th-TH" sz="1050" dirty="0">
                  <a:solidFill>
                    <a:prstClr val="black"/>
                  </a:solidFill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ระบุในแบบฟอร์มสรุปข้อมูลฯ</a:t>
              </a:r>
              <a:endPara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Noto Sans" panose="020B0502040504020204" pitchFamily="34" charset="0"/>
                <a:cs typeface="Kanit" pitchFamily="2" charset="-34"/>
              </a:endParaRPr>
            </a:p>
          </p:txBody>
        </p: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C5801073-5038-4393-99D5-ED73D74F024F}"/>
                </a:ext>
              </a:extLst>
            </p:cNvPr>
            <p:cNvGrpSpPr/>
            <p:nvPr/>
          </p:nvGrpSpPr>
          <p:grpSpPr>
            <a:xfrm>
              <a:off x="10361807" y="4583995"/>
              <a:ext cx="375423" cy="281308"/>
              <a:chOff x="9254474" y="4583995"/>
              <a:chExt cx="375423" cy="281308"/>
            </a:xfrm>
          </p:grpSpPr>
          <p:sp>
            <p:nvSpPr>
              <p:cNvPr id="49" name="Oval 44">
                <a:extLst>
                  <a:ext uri="{FF2B5EF4-FFF2-40B4-BE49-F238E27FC236}">
                    <a16:creationId xmlns:a16="http://schemas.microsoft.com/office/drawing/2014/main" id="{3F81F733-A042-4414-8DCE-49176649C9BE}"/>
                  </a:ext>
                </a:extLst>
              </p:cNvPr>
              <p:cNvSpPr/>
              <p:nvPr/>
            </p:nvSpPr>
            <p:spPr>
              <a:xfrm>
                <a:off x="9325477" y="4583995"/>
                <a:ext cx="281308" cy="2813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anit" pitchFamily="2" charset="-34"/>
                  <a:ea typeface="+mn-ea"/>
                  <a:cs typeface="Kanit" pitchFamily="2" charset="-34"/>
                </a:endParaRPr>
              </a:p>
            </p:txBody>
          </p:sp>
          <p:sp>
            <p:nvSpPr>
              <p:cNvPr id="52" name="TextBox 43">
                <a:extLst>
                  <a:ext uri="{FF2B5EF4-FFF2-40B4-BE49-F238E27FC236}">
                    <a16:creationId xmlns:a16="http://schemas.microsoft.com/office/drawing/2014/main" id="{DFD117CB-05B9-46A0-AB18-AB4DA3EBE9BC}"/>
                  </a:ext>
                </a:extLst>
              </p:cNvPr>
              <p:cNvSpPr txBox="1"/>
              <p:nvPr/>
            </p:nvSpPr>
            <p:spPr>
              <a:xfrm>
                <a:off x="9254474" y="4586149"/>
                <a:ext cx="3754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Noto Sans" panose="020B0502040504020204" pitchFamily="34" charset="0"/>
                    <a:cs typeface="Kanit" pitchFamily="2" charset="-34"/>
                  </a:rPr>
                  <a:t> 10</a:t>
                </a:r>
              </a:p>
            </p:txBody>
          </p:sp>
        </p:grpSp>
        <p:pic>
          <p:nvPicPr>
            <p:cNvPr id="55" name="รูปภาพ 54">
              <a:extLst>
                <a:ext uri="{FF2B5EF4-FFF2-40B4-BE49-F238E27FC236}">
                  <a16:creationId xmlns:a16="http://schemas.microsoft.com/office/drawing/2014/main" id="{026FF931-2B37-47D0-B459-92F2992E8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02105" y="3631762"/>
              <a:ext cx="786748" cy="786748"/>
            </a:xfrm>
            <a:prstGeom prst="rect">
              <a:avLst/>
            </a:prstGeom>
          </p:spPr>
        </p:pic>
        <p:pic>
          <p:nvPicPr>
            <p:cNvPr id="59" name="รูปภาพ 58">
              <a:extLst>
                <a:ext uri="{FF2B5EF4-FFF2-40B4-BE49-F238E27FC236}">
                  <a16:creationId xmlns:a16="http://schemas.microsoft.com/office/drawing/2014/main" id="{895C4CD1-7C6A-4C57-835A-D1CD0FF3A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0089" y="3624505"/>
              <a:ext cx="786747" cy="786747"/>
            </a:xfrm>
            <a:prstGeom prst="rect">
              <a:avLst/>
            </a:prstGeom>
          </p:spPr>
        </p:pic>
        <p:sp>
          <p:nvSpPr>
            <p:cNvPr id="50" name="TextBox 43">
              <a:extLst>
                <a:ext uri="{FF2B5EF4-FFF2-40B4-BE49-F238E27FC236}">
                  <a16:creationId xmlns:a16="http://schemas.microsoft.com/office/drawing/2014/main" id="{5DDCF5FC-6B09-480E-8797-CCAA3740C330}"/>
                </a:ext>
              </a:extLst>
            </p:cNvPr>
            <p:cNvSpPr txBox="1"/>
            <p:nvPr/>
          </p:nvSpPr>
          <p:spPr>
            <a:xfrm>
              <a:off x="8132852" y="4870793"/>
              <a:ext cx="925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Frontier/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Noto Sans" panose="020B0502040504020204" pitchFamily="34" charset="0"/>
                  <a:cs typeface="Kanit" pitchFamily="2" charset="-34"/>
                </a:rPr>
                <a:t>Deep Tech</a:t>
              </a:r>
            </a:p>
          </p:txBody>
        </p:sp>
      </p:grpSp>
      <p:sp>
        <p:nvSpPr>
          <p:cNvPr id="45" name="สี่เหลี่ยมผืนผ้า: มุมมนเดียว 1">
            <a:extLst>
              <a:ext uri="{FF2B5EF4-FFF2-40B4-BE49-F238E27FC236}">
                <a16:creationId xmlns:a16="http://schemas.microsoft.com/office/drawing/2014/main" id="{D1837392-3F5D-4A2A-A335-6F76DAF9AA74}"/>
              </a:ext>
            </a:extLst>
          </p:cNvPr>
          <p:cNvSpPr/>
          <p:nvPr/>
        </p:nvSpPr>
        <p:spPr>
          <a:xfrm rot="10800000" flipH="1">
            <a:off x="1" y="-5"/>
            <a:ext cx="7003840" cy="676139"/>
          </a:xfrm>
          <a:prstGeom prst="round1Rect">
            <a:avLst>
              <a:gd name="adj" fmla="val 50000"/>
            </a:avLst>
          </a:prstGeom>
          <a:solidFill>
            <a:srgbClr val="323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3DD3CF5-6668-4D70-BB75-E02493218A8B}"/>
              </a:ext>
            </a:extLst>
          </p:cNvPr>
          <p:cNvSpPr/>
          <p:nvPr/>
        </p:nvSpPr>
        <p:spPr>
          <a:xfrm>
            <a:off x="91440" y="107234"/>
            <a:ext cx="5445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ภาคผนวก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CMU Research Consortium</a:t>
            </a:r>
          </a:p>
        </p:txBody>
      </p:sp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F5CCFD73-DA01-4ED2-97EC-987D0D8034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12" y="150336"/>
            <a:ext cx="562834" cy="24645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1737A807-4093-4C28-ABC0-73F3D48CF0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186" y="42366"/>
            <a:ext cx="452882" cy="4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57078"/>
      </p:ext>
    </p:extLst>
  </p:cSld>
  <p:clrMapOvr>
    <a:masterClrMapping/>
  </p:clrMapOvr>
</p:sld>
</file>

<file path=ppt/theme/theme1.xml><?xml version="1.0" encoding="utf-8"?>
<a:theme xmlns:a="http://schemas.openxmlformats.org/drawingml/2006/main" name="Flat Style Buyer Persona Infographics">
  <a:themeElements>
    <a:clrScheme name="Simple Light">
      <a:dk1>
        <a:srgbClr val="4B413C"/>
      </a:dk1>
      <a:lt1>
        <a:srgbClr val="695B54"/>
      </a:lt1>
      <a:dk2>
        <a:srgbClr val="F7E7BF"/>
      </a:dk2>
      <a:lt2>
        <a:srgbClr val="FFF4D9"/>
      </a:lt2>
      <a:accent1>
        <a:srgbClr val="A35F5F"/>
      </a:accent1>
      <a:accent2>
        <a:srgbClr val="C47272"/>
      </a:accent2>
      <a:accent3>
        <a:srgbClr val="FEBF71"/>
      </a:accent3>
      <a:accent4>
        <a:srgbClr val="FFCD8F"/>
      </a:accent4>
      <a:accent5>
        <a:srgbClr val="577672"/>
      </a:accent5>
      <a:accent6>
        <a:srgbClr val="6F969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DECCBB3D1DE44F86814BB2EB1A1ED2" ma:contentTypeVersion="20" ma:contentTypeDescription="Create a new document." ma:contentTypeScope="" ma:versionID="9eafbf2006ca775fba51e0424d8eebf6">
  <xsd:schema xmlns:xsd="http://www.w3.org/2001/XMLSchema" xmlns:xs="http://www.w3.org/2001/XMLSchema" xmlns:p="http://schemas.microsoft.com/office/2006/metadata/properties" xmlns:ns1="http://schemas.microsoft.com/sharepoint/v3" xmlns:ns2="f51f87c6-2431-4388-9af9-381699f27c08" xmlns:ns3="e18e8ff8-88a9-40d1-8634-08fc246a5a9b" targetNamespace="http://schemas.microsoft.com/office/2006/metadata/properties" ma:root="true" ma:fieldsID="e2c2bb3b8dbb4fd693a1ffd1dbc26544" ns1:_="" ns2:_="" ns3:_="">
    <xsd:import namespace="http://schemas.microsoft.com/sharepoint/v3"/>
    <xsd:import namespace="f51f87c6-2431-4388-9af9-381699f27c08"/>
    <xsd:import namespace="e18e8ff8-88a9-40d1-8634-08fc246a5a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f87c6-2431-4388-9af9-381699f27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c93ee74-b7c0-43f6-95d6-fcd5838c20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8e8ff8-88a9-40d1-8634-08fc246a5a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7e8dc0e-9783-4414-b003-9e4e44d1cf50}" ma:internalName="TaxCatchAll" ma:showField="CatchAllData" ma:web="e18e8ff8-88a9-40d1-8634-08fc246a5a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f51f87c6-2431-4388-9af9-381699f27c08">
      <Terms xmlns="http://schemas.microsoft.com/office/infopath/2007/PartnerControls"/>
    </lcf76f155ced4ddcb4097134ff3c332f>
    <TaxCatchAll xmlns="e18e8ff8-88a9-40d1-8634-08fc246a5a9b" xsi:nil="true"/>
  </documentManagement>
</p:properties>
</file>

<file path=customXml/itemProps1.xml><?xml version="1.0" encoding="utf-8"?>
<ds:datastoreItem xmlns:ds="http://schemas.openxmlformats.org/officeDocument/2006/customXml" ds:itemID="{7DFC8B16-FA8F-450D-8865-5982FBF62C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721D90-F37B-4178-A0C4-947FF45A66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51f87c6-2431-4388-9af9-381699f27c08"/>
    <ds:schemaRef ds:uri="e18e8ff8-88a9-40d1-8634-08fc246a5a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7D0A84-10AD-4F05-A209-AAB5324E53F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51f87c6-2431-4388-9af9-381699f27c08"/>
    <ds:schemaRef ds:uri="e18e8ff8-88a9-40d1-8634-08fc246a5a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213</Words>
  <Application>Microsoft Office PowerPoint</Application>
  <PresentationFormat>Widescreen</PresentationFormat>
  <Paragraphs>50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Kanit</vt:lpstr>
      <vt:lpstr>Calibri Light</vt:lpstr>
      <vt:lpstr>Fira Sans Extra Condensed SemiBold</vt:lpstr>
      <vt:lpstr>Noto Sans</vt:lpstr>
      <vt:lpstr>Cordia New</vt:lpstr>
      <vt:lpstr>Arial</vt:lpstr>
      <vt:lpstr>Calibri</vt:lpstr>
      <vt:lpstr>Bai Jamjuree</vt:lpstr>
      <vt:lpstr>Roboto</vt:lpstr>
      <vt:lpstr>Flat Style Buyer Persona Infographics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Yam</dc:creator>
  <cp:lastModifiedBy>PUNDAREE SANPROM</cp:lastModifiedBy>
  <cp:revision>61</cp:revision>
  <dcterms:created xsi:type="dcterms:W3CDTF">2022-08-10T07:00:17Z</dcterms:created>
  <dcterms:modified xsi:type="dcterms:W3CDTF">2024-09-16T02:26:06Z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0x0101002DDECCBB3D1DE44F86814BB2EB1A1ED2</vt:lpwstr>
  </property>
</Properties>
</file>